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4.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&lt;Yangle Ma&gt;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&lt;2024-07-31&gt;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endParaRPr lang="en-US" sz="2200">
              <a:solidFill>
                <a:schemeClr val="accent3">
                  <a:lumMod val="25000"/>
                </a:schemeClr>
              </a:solidFill>
              <a:latin typeface="Abadi" panose="020B0604020104020204" pitchFamily="34" charset="0"/>
            </a:endParaRPr>
          </a:p>
          <a:p>
            <a:pPr lvl="1"/>
            <a:r>
              <a:rPr lang="en-US" sz="1710">
                <a:solidFill>
                  <a:schemeClr val="accent3">
                    <a:lumMod val="25000"/>
                  </a:schemeClr>
                </a:solidFill>
                <a:latin typeface="Abadi" panose="020B0604020104020204" pitchFamily="34" charset="0"/>
              </a:rPr>
              <a:t>convert those outcomes into Training Labels with 1 means the booster successfully landed 0 means it was unsuccessful.</a:t>
            </a:r>
            <a:endParaRPr lang="en-US" sz="171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You need to present your data wrangling process using key phrases and flowcharts</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965835" y="4629150"/>
            <a:ext cx="4249420" cy="1699895"/>
          </a:xfrm>
          <a:prstGeom prst="rect">
            <a:avLst/>
          </a:prstGeom>
        </p:spPr>
      </p:pic>
      <p:sp>
        <p:nvSpPr>
          <p:cNvPr id="3" name="文本框 2"/>
          <p:cNvSpPr txBox="1"/>
          <p:nvPr/>
        </p:nvSpPr>
        <p:spPr>
          <a:xfrm>
            <a:off x="5740400" y="4735195"/>
            <a:ext cx="4280535" cy="1476375"/>
          </a:xfrm>
          <a:prstGeom prst="rect">
            <a:avLst/>
          </a:prstGeom>
          <a:noFill/>
        </p:spPr>
        <p:txBody>
          <a:bodyPr wrap="square" rtlCol="0">
            <a:spAutoFit/>
          </a:bodyPr>
          <a:p>
            <a:r>
              <a:rPr lang="zh-CN" altLang="en-US"/>
              <a:t>https://github.com/MaYangle/IBM-Data-Science/blob/main/Applied%20Data%20Science%20Capstone/Collecting%20the%20Data/labs-jupyter-spacex-Data%20wrangling.ipynb</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endParaRPr lang="en-US" sz="2200">
              <a:solidFill>
                <a:schemeClr val="accent3">
                  <a:lumMod val="25000"/>
                </a:schemeClr>
              </a:solidFill>
              <a:latin typeface="Abadi"/>
            </a:endParaRPr>
          </a:p>
          <a:p>
            <a:pPr lvl="1">
              <a:lnSpc>
                <a:spcPct val="100000"/>
              </a:lnSpc>
              <a:spcBef>
                <a:spcPts val="1400"/>
              </a:spcBef>
            </a:pPr>
            <a:r>
              <a:rPr lang="en-US" sz="1710">
                <a:solidFill>
                  <a:schemeClr val="accent3">
                    <a:lumMod val="25000"/>
                  </a:schemeClr>
                </a:solidFill>
                <a:latin typeface="Abadi"/>
              </a:rPr>
              <a:t>Scatter plot charts for Flight number and Launch Site,Payload mass and Launch Site Flight number and Orbit type,Payload mass and Orbit type to see their relationships.</a:t>
            </a:r>
            <a:endParaRPr lang="en-US" sz="1710">
              <a:solidFill>
                <a:schemeClr val="accent3">
                  <a:lumMod val="25000"/>
                </a:schemeClr>
              </a:solidFill>
              <a:latin typeface="Abadi"/>
            </a:endParaRPr>
          </a:p>
          <a:p>
            <a:pPr lvl="1">
              <a:lnSpc>
                <a:spcPct val="100000"/>
              </a:lnSpc>
              <a:spcBef>
                <a:spcPts val="1400"/>
              </a:spcBef>
            </a:pPr>
            <a:r>
              <a:rPr lang="en-US" sz="1710">
                <a:solidFill>
                  <a:schemeClr val="accent3">
                    <a:lumMod val="25000"/>
                  </a:schemeClr>
                </a:solidFill>
                <a:latin typeface="Abadi"/>
              </a:rPr>
              <a:t>Bar chart for success rate and Orbit type to see their relationship.</a:t>
            </a:r>
            <a:endParaRPr lang="en-US" sz="1710">
              <a:solidFill>
                <a:schemeClr val="accent3">
                  <a:lumMod val="25000"/>
                </a:schemeClr>
              </a:solidFill>
              <a:latin typeface="Abadi"/>
            </a:endParaRPr>
          </a:p>
          <a:p>
            <a:pPr lvl="1">
              <a:lnSpc>
                <a:spcPct val="100000"/>
              </a:lnSpc>
              <a:spcBef>
                <a:spcPts val="1400"/>
              </a:spcBef>
            </a:pPr>
            <a:r>
              <a:rPr lang="en-US" sz="1710">
                <a:solidFill>
                  <a:schemeClr val="accent3">
                    <a:lumMod val="25000"/>
                  </a:schemeClr>
                </a:solidFill>
                <a:latin typeface="Abadi"/>
              </a:rPr>
              <a:t>Line chart to see the trend of success rate with years.</a:t>
            </a:r>
            <a:endParaRPr lang="en-US" sz="171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2" name="文本框 1"/>
          <p:cNvSpPr txBox="1"/>
          <p:nvPr/>
        </p:nvSpPr>
        <p:spPr>
          <a:xfrm>
            <a:off x="1080135" y="5599430"/>
            <a:ext cx="10637520" cy="583565"/>
          </a:xfrm>
          <a:prstGeom prst="rect">
            <a:avLst/>
          </a:prstGeom>
          <a:noFill/>
        </p:spPr>
        <p:txBody>
          <a:bodyPr wrap="square" rtlCol="0">
            <a:spAutoFit/>
          </a:bodyPr>
          <a:p>
            <a:r>
              <a:rPr lang="zh-CN" altLang="en-US" sz="1600"/>
              <a:t>https://github.com/MaYangle/IBM-Data-Science/blob/main/Applied%20Data%20Science%20Capstone/Exploratory%20Data%20Analysis(EDA)/edadataviz.ipynb</a:t>
            </a:r>
            <a:endParaRPr lang="zh-CN" alt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93200" y="1381125"/>
            <a:ext cx="9745589" cy="4351338"/>
          </a:xfrm>
          <a:prstGeom prst="rect">
            <a:avLst/>
          </a:prstGeom>
        </p:spPr>
        <p:txBody>
          <a:bodyPr lIns="91440" tIns="45720" rIns="91440" bIns="45720" anchor="t"/>
          <a:lstStyle/>
          <a:p>
            <a:pPr>
              <a:lnSpc>
                <a:spcPct val="100000"/>
              </a:lnSpc>
              <a:spcBef>
                <a:spcPts val="1400"/>
              </a:spcBef>
            </a:pPr>
            <a:r>
              <a:rPr lang="en-US" sz="1800">
                <a:solidFill>
                  <a:schemeClr val="accent3">
                    <a:lumMod val="25000"/>
                  </a:schemeClr>
                </a:solidFill>
                <a:latin typeface="Abadi"/>
              </a:rPr>
              <a:t>Using bullet point format, summarize the SQL queries you performed</a:t>
            </a:r>
            <a:endParaRPr lang="en-US" sz="1800">
              <a:solidFill>
                <a:schemeClr val="accent3">
                  <a:lumMod val="25000"/>
                </a:schemeClr>
              </a:solidFill>
              <a:latin typeface="Abadi"/>
            </a:endParaRPr>
          </a:p>
          <a:p>
            <a:pPr lvl="1">
              <a:lnSpc>
                <a:spcPct val="80000"/>
              </a:lnSpc>
              <a:spcBef>
                <a:spcPts val="1400"/>
              </a:spcBef>
            </a:pPr>
            <a:r>
              <a:rPr lang="en-US" sz="1200">
                <a:solidFill>
                  <a:schemeClr val="accent3">
                    <a:lumMod val="25000"/>
                  </a:schemeClr>
                </a:solidFill>
                <a:latin typeface="Abadi" panose="020B0604020104020204" pitchFamily="34" charset="0"/>
              </a:rPr>
              <a:t>Display the names of the unique launch sites in the space mission</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Display 5 records where launch sites begin with the string 'CCA'</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Display the total payload mass carried by boosters launched by NASA (CRS)</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Display average payload mass carried by booster version F9 v1.1</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List the date when the first succesful landing outcome in ground pad was acheived.</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List the total number of successful and failure mission outcomes</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List the names of the booster_versions which have carried the maximum payload mass. Use a subquery</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List the records which will display the month names, failure landing_outcomes in drone ship ,booster versions, launch_site for the months in year 2015.</a:t>
            </a:r>
            <a:endParaRPr lang="en-US" sz="1200">
              <a:solidFill>
                <a:schemeClr val="accent3">
                  <a:lumMod val="25000"/>
                </a:schemeClr>
              </a:solidFill>
              <a:latin typeface="Abadi" panose="020B0604020104020204" pitchFamily="34" charset="0"/>
            </a:endParaRPr>
          </a:p>
          <a:p>
            <a:pPr lvl="1">
              <a:lnSpc>
                <a:spcPct val="80000"/>
              </a:lnSpc>
              <a:spcBef>
                <a:spcPts val="1400"/>
              </a:spcBef>
            </a:pPr>
            <a:r>
              <a:rPr lang="en-US" sz="120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latin typeface="Abadi" panose="020B0604020104020204" pitchFamily="34" charset="0"/>
              </a:rPr>
              <a:t>Add the GitHub URL of your completed EDA with SQL notebook, as an external reference and peer-review purpose</a:t>
            </a:r>
            <a:endParaRPr lang="en-US" sz="18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文本框 1"/>
          <p:cNvSpPr txBox="1"/>
          <p:nvPr/>
        </p:nvSpPr>
        <p:spPr>
          <a:xfrm>
            <a:off x="683260" y="6098540"/>
            <a:ext cx="10688955" cy="521970"/>
          </a:xfrm>
          <a:prstGeom prst="rect">
            <a:avLst/>
          </a:prstGeom>
          <a:noFill/>
        </p:spPr>
        <p:txBody>
          <a:bodyPr wrap="square" rtlCol="0">
            <a:spAutoFit/>
          </a:bodyPr>
          <a:p>
            <a:r>
              <a:rPr lang="zh-CN" altLang="en-US" sz="1400"/>
              <a:t>https://github.com/MaYangle/IBM-Data-Science/blob/main/Applied%20Data%20Science%20Capstone/Exploratory%20Data%20Analysis(EDA)/jupyter-labs-eda-sql-coursera_sqllite.ipynb</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900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 Create and add folium.Circle and folium.Marker for each launch site on the site map</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For each launch result in spacex_df data frame, add a folium.Marker to marker_cluster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Mark down the point and add a coasting line </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To see whether there exists the similarities in their locations.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To distinguish every launch sites</a:t>
            </a:r>
            <a:endParaRPr lang="en-US" sz="1885">
              <a:solidFill>
                <a:schemeClr val="accent3">
                  <a:lumMod val="25000"/>
                </a:schemeClr>
              </a:solidFill>
              <a:latin typeface="Abadi" panose="020B0604020104020204" pitchFamily="34" charset="0"/>
            </a:endParaRPr>
          </a:p>
          <a:p>
            <a:pPr lvl="1" algn="l">
              <a:lnSpc>
                <a:spcPct val="100000"/>
              </a:lnSpc>
              <a:spcBef>
                <a:spcPts val="1400"/>
              </a:spcBef>
              <a:buClrTx/>
              <a:buSzTx/>
            </a:pPr>
            <a:r>
              <a:rPr lang="en-US" sz="1885">
                <a:solidFill>
                  <a:schemeClr val="accent3">
                    <a:lumMod val="25000"/>
                  </a:schemeClr>
                </a:solidFill>
                <a:latin typeface="Abadi" panose="020B0604020104020204" pitchFamily="34" charset="0"/>
              </a:rPr>
              <a:t>To see their distances between the local sites.</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文本框 1"/>
          <p:cNvSpPr txBox="1"/>
          <p:nvPr/>
        </p:nvSpPr>
        <p:spPr>
          <a:xfrm>
            <a:off x="770255" y="5967095"/>
            <a:ext cx="10912475" cy="460375"/>
          </a:xfrm>
          <a:prstGeom prst="rect">
            <a:avLst/>
          </a:prstGeom>
          <a:noFill/>
        </p:spPr>
        <p:txBody>
          <a:bodyPr wrap="square" rtlCol="0">
            <a:spAutoFit/>
          </a:bodyPr>
          <a:p>
            <a:r>
              <a:rPr lang="zh-CN" altLang="en-US" sz="1200"/>
              <a:t>https://github.com/MaYangle/IBM-Data-Science/blob/main/Applied%20Data%20Science%20Capstone/Interactive%20Visual%20Analytics%20and%20Dashboard/lab_jupyter_launch_site_location.ipynb</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985910" y="1434465"/>
            <a:ext cx="9745589" cy="4351338"/>
          </a:xfrm>
          <a:prstGeom prst="rect">
            <a:avLst/>
          </a:prstGeom>
        </p:spPr>
        <p:txBody>
          <a:bodyPr vert="horz" lIns="91440" tIns="45720" rIns="91440" bIns="45720" rtlCol="0" anchor="t">
            <a:normAutofit fontScale="90000"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600">
                <a:solidFill>
                  <a:schemeClr val="accent3">
                    <a:lumMod val="25000"/>
                  </a:schemeClr>
                </a:solidFill>
                <a:latin typeface="Abadi" panose="020B0604020104020204" pitchFamily="34" charset="0"/>
              </a:rPr>
              <a:t>Add a dropdown list to enable Launch Site selectio</a:t>
            </a:r>
            <a:endParaRPr lang="en-US" sz="1600">
              <a:solidFill>
                <a:schemeClr val="accent3">
                  <a:lumMod val="25000"/>
                </a:schemeClr>
              </a:solidFill>
              <a:latin typeface="Abadi" panose="020B0604020104020204" pitchFamily="34" charset="0"/>
            </a:endParaRPr>
          </a:p>
          <a:p>
            <a:pPr lvl="1">
              <a:lnSpc>
                <a:spcPct val="100000"/>
              </a:lnSpc>
              <a:spcBef>
                <a:spcPts val="1400"/>
              </a:spcBef>
            </a:pPr>
            <a:r>
              <a:rPr lang="en-US" sz="1600">
                <a:solidFill>
                  <a:schemeClr val="accent3">
                    <a:lumMod val="25000"/>
                  </a:schemeClr>
                </a:solidFill>
                <a:latin typeface="Abadi" panose="020B0604020104020204" pitchFamily="34" charset="0"/>
              </a:rPr>
              <a:t>Add a pie chart to show the total successful launches count for all sites</a:t>
            </a:r>
            <a:endParaRPr lang="en-US" sz="1600">
              <a:solidFill>
                <a:schemeClr val="accent3">
                  <a:lumMod val="25000"/>
                </a:schemeClr>
              </a:solidFill>
              <a:latin typeface="Abadi" panose="020B0604020104020204" pitchFamily="34" charset="0"/>
            </a:endParaRPr>
          </a:p>
          <a:p>
            <a:pPr lvl="1">
              <a:lnSpc>
                <a:spcPct val="100000"/>
              </a:lnSpc>
              <a:spcBef>
                <a:spcPts val="1400"/>
              </a:spcBef>
            </a:pPr>
            <a:r>
              <a:rPr lang="en-US" sz="1600">
                <a:solidFill>
                  <a:schemeClr val="accent3">
                    <a:lumMod val="25000"/>
                  </a:schemeClr>
                </a:solidFill>
                <a:latin typeface="Abadi" panose="020B0604020104020204" pitchFamily="34" charset="0"/>
              </a:rPr>
              <a:t>Add a slider to select payload range</a:t>
            </a:r>
            <a:endParaRPr lang="en-US" sz="1600">
              <a:solidFill>
                <a:schemeClr val="accent3">
                  <a:lumMod val="25000"/>
                </a:schemeClr>
              </a:solidFill>
              <a:latin typeface="Abadi" panose="020B0604020104020204" pitchFamily="34" charset="0"/>
            </a:endParaRPr>
          </a:p>
          <a:p>
            <a:pPr lvl="1">
              <a:lnSpc>
                <a:spcPct val="100000"/>
              </a:lnSpc>
              <a:spcBef>
                <a:spcPts val="1400"/>
              </a:spcBef>
            </a:pPr>
            <a:r>
              <a:rPr lang="en-US" sz="1600">
                <a:solidFill>
                  <a:schemeClr val="accent3">
                    <a:lumMod val="25000"/>
                  </a:schemeClr>
                </a:solidFill>
                <a:latin typeface="Abadi" panose="020B0604020104020204" pitchFamily="34" charset="0"/>
              </a:rPr>
              <a:t>Add a scatter chart to show the correlation between payload and launch success</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In this way, the audience can easily figure out the success rate for different launch sites and also easy to see the correlation between payload and success. It can be concluded how to improve or decrease the success rate. </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
        <p:nvSpPr>
          <p:cNvPr id="2" name="文本框 1"/>
          <p:cNvSpPr txBox="1"/>
          <p:nvPr/>
        </p:nvSpPr>
        <p:spPr>
          <a:xfrm>
            <a:off x="935990" y="5722620"/>
            <a:ext cx="10584815" cy="922020"/>
          </a:xfrm>
          <a:prstGeom prst="rect">
            <a:avLst/>
          </a:prstGeom>
          <a:noFill/>
        </p:spPr>
        <p:txBody>
          <a:bodyPr wrap="square" rtlCol="0">
            <a:spAutoFit/>
          </a:bodyPr>
          <a:p>
            <a:r>
              <a:rPr lang="zh-CN" altLang="en-US"/>
              <a:t>https://github.com/MaYangle/IBM-Data-Science/blob/main/Applied%20Data%20Science%20Capstone/Interactive%20Visual%20Analytics%20and%20Dashboard/spacex_dash_app.py</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Use the models, evaluated by the score functions,improve by the GridSearchCV function to find the best parameters and see the final scores of each models to select the best one.</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2" name="文本框 1"/>
          <p:cNvSpPr txBox="1"/>
          <p:nvPr/>
        </p:nvSpPr>
        <p:spPr>
          <a:xfrm>
            <a:off x="770255" y="5362575"/>
            <a:ext cx="9137015" cy="922020"/>
          </a:xfrm>
          <a:prstGeom prst="rect">
            <a:avLst/>
          </a:prstGeom>
          <a:noFill/>
        </p:spPr>
        <p:txBody>
          <a:bodyPr wrap="square" rtlCol="0">
            <a:spAutoFit/>
          </a:bodyPr>
          <a:p>
            <a:r>
              <a:rPr lang="zh-CN" altLang="en-US"/>
              <a:t>https://github.com/MaYangle/IBM-Data-Science/blob/main/Applied%20Data%20Science%20Capstone/Predictive%20Analysis%EF%BC%88Classification%EF%BC%89/SpaceX_Machine%20Learning%20Prediction_Part_5.ipynb</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p:cNvPicPr>
            <a:picLocks noChangeAspect="1"/>
          </p:cNvPicPr>
          <p:nvPr/>
        </p:nvPicPr>
        <p:blipFill>
          <a:blip r:embed="rId2"/>
          <a:srcRect r="53377"/>
          <a:stretch>
            <a:fillRect/>
          </a:stretch>
        </p:blipFill>
        <p:spPr>
          <a:xfrm>
            <a:off x="7920990" y="1355725"/>
            <a:ext cx="3536950" cy="2568575"/>
          </a:xfrm>
          <a:prstGeom prst="rect">
            <a:avLst/>
          </a:prstGeom>
        </p:spPr>
      </p:pic>
      <p:pic>
        <p:nvPicPr>
          <p:cNvPr id="3" name="图片 2" descr="Dash_board"/>
          <p:cNvPicPr>
            <a:picLocks noChangeAspect="1"/>
          </p:cNvPicPr>
          <p:nvPr/>
        </p:nvPicPr>
        <p:blipFill>
          <a:blip r:embed="rId3"/>
          <a:stretch>
            <a:fillRect/>
          </a:stretch>
        </p:blipFill>
        <p:spPr>
          <a:xfrm>
            <a:off x="492125" y="3698240"/>
            <a:ext cx="5536565" cy="2593975"/>
          </a:xfrm>
          <a:prstGeom prst="rect">
            <a:avLst/>
          </a:prstGeom>
        </p:spPr>
      </p:pic>
      <p:pic>
        <p:nvPicPr>
          <p:cNvPr id="5" name="图片 4"/>
          <p:cNvPicPr>
            <a:picLocks noChangeAspect="1"/>
          </p:cNvPicPr>
          <p:nvPr/>
        </p:nvPicPr>
        <p:blipFill>
          <a:blip r:embed="rId4"/>
          <a:stretch>
            <a:fillRect/>
          </a:stretch>
        </p:blipFill>
        <p:spPr>
          <a:xfrm>
            <a:off x="6644005" y="4773930"/>
            <a:ext cx="4274820" cy="952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4621530" y="1511300"/>
            <a:ext cx="6836410" cy="2167255"/>
          </a:xfrm>
          <a:prstGeom prst="rect">
            <a:avLst/>
          </a:prstGeom>
        </p:spPr>
      </p:pic>
      <p:pic>
        <p:nvPicPr>
          <p:cNvPr id="6" name="图片 5"/>
          <p:cNvPicPr>
            <a:picLocks noChangeAspect="1"/>
          </p:cNvPicPr>
          <p:nvPr/>
        </p:nvPicPr>
        <p:blipFill>
          <a:blip r:embed="rId3"/>
          <a:stretch>
            <a:fillRect/>
          </a:stretch>
        </p:blipFill>
        <p:spPr>
          <a:xfrm>
            <a:off x="4621530" y="4102100"/>
            <a:ext cx="6512560" cy="1803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377690" y="2042160"/>
            <a:ext cx="7073900" cy="1522095"/>
          </a:xfrm>
          <a:prstGeom prst="rect">
            <a:avLst/>
          </a:prstGeom>
        </p:spPr>
      </p:pic>
      <p:pic>
        <p:nvPicPr>
          <p:cNvPr id="6" name="图片 5"/>
          <p:cNvPicPr>
            <a:picLocks noChangeAspect="1"/>
          </p:cNvPicPr>
          <p:nvPr/>
        </p:nvPicPr>
        <p:blipFill>
          <a:blip r:embed="rId3"/>
          <a:stretch>
            <a:fillRect/>
          </a:stretch>
        </p:blipFill>
        <p:spPr>
          <a:xfrm>
            <a:off x="4377690" y="3919855"/>
            <a:ext cx="7249160" cy="19615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6179185" y="1278255"/>
            <a:ext cx="3305810" cy="2407920"/>
          </a:xfrm>
          <a:prstGeom prst="rect">
            <a:avLst/>
          </a:prstGeom>
        </p:spPr>
      </p:pic>
      <p:pic>
        <p:nvPicPr>
          <p:cNvPr id="6" name="图片 5"/>
          <p:cNvPicPr>
            <a:picLocks noChangeAspect="1"/>
          </p:cNvPicPr>
          <p:nvPr/>
        </p:nvPicPr>
        <p:blipFill>
          <a:blip r:embed="rId3"/>
          <a:stretch>
            <a:fillRect/>
          </a:stretch>
        </p:blipFill>
        <p:spPr>
          <a:xfrm>
            <a:off x="6065520" y="3876675"/>
            <a:ext cx="3888105" cy="23475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4552950" y="1950085"/>
            <a:ext cx="7341235" cy="1478915"/>
          </a:xfrm>
          <a:prstGeom prst="rect">
            <a:avLst/>
          </a:prstGeom>
        </p:spPr>
      </p:pic>
      <p:pic>
        <p:nvPicPr>
          <p:cNvPr id="6" name="图片 5"/>
          <p:cNvPicPr>
            <a:picLocks noChangeAspect="1"/>
          </p:cNvPicPr>
          <p:nvPr/>
        </p:nvPicPr>
        <p:blipFill>
          <a:blip r:embed="rId3"/>
          <a:stretch>
            <a:fillRect/>
          </a:stretch>
        </p:blipFill>
        <p:spPr>
          <a:xfrm>
            <a:off x="4552950" y="3870960"/>
            <a:ext cx="7351395" cy="1955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p:cNvPicPr>
            <a:picLocks noChangeAspect="1"/>
          </p:cNvPicPr>
          <p:nvPr/>
        </p:nvPicPr>
        <p:blipFill>
          <a:blip r:embed="rId2"/>
          <a:stretch>
            <a:fillRect/>
          </a:stretch>
        </p:blipFill>
        <p:spPr>
          <a:xfrm>
            <a:off x="4638675" y="2129155"/>
            <a:ext cx="7150100" cy="1371600"/>
          </a:xfrm>
          <a:prstGeom prst="rect">
            <a:avLst/>
          </a:prstGeom>
        </p:spPr>
      </p:pic>
      <p:pic>
        <p:nvPicPr>
          <p:cNvPr id="8" name="图片 7"/>
          <p:cNvPicPr>
            <a:picLocks noChangeAspect="1"/>
          </p:cNvPicPr>
          <p:nvPr/>
        </p:nvPicPr>
        <p:blipFill>
          <a:blip r:embed="rId3"/>
          <a:stretch>
            <a:fillRect/>
          </a:stretch>
        </p:blipFill>
        <p:spPr>
          <a:xfrm>
            <a:off x="4519930" y="3912870"/>
            <a:ext cx="7324090" cy="2112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6228715" y="1336040"/>
            <a:ext cx="3343275" cy="2173605"/>
          </a:xfrm>
          <a:prstGeom prst="rect">
            <a:avLst/>
          </a:prstGeom>
        </p:spPr>
      </p:pic>
      <p:pic>
        <p:nvPicPr>
          <p:cNvPr id="6" name="图片 5"/>
          <p:cNvPicPr>
            <a:picLocks noChangeAspect="1"/>
          </p:cNvPicPr>
          <p:nvPr/>
        </p:nvPicPr>
        <p:blipFill>
          <a:blip r:embed="rId3"/>
          <a:stretch>
            <a:fillRect/>
          </a:stretch>
        </p:blipFill>
        <p:spPr>
          <a:xfrm>
            <a:off x="6228715" y="3758565"/>
            <a:ext cx="3343275" cy="2543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803400" y="3055620"/>
            <a:ext cx="4511040" cy="2743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288415" y="2800350"/>
            <a:ext cx="6579235" cy="36271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210310" y="3429000"/>
            <a:ext cx="6705600" cy="16992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402715" y="3605530"/>
            <a:ext cx="7513320" cy="16840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407795" y="3429000"/>
            <a:ext cx="7216140" cy="1752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118870" y="3968115"/>
            <a:ext cx="7307580" cy="25831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62660" y="1501775"/>
            <a:ext cx="10495280" cy="4341495"/>
          </a:xfrm>
          <a:prstGeom prst="rect">
            <a:avLst/>
          </a:prstGeom>
        </p:spPr>
        <p:txBody>
          <a:bodyPr lIns="91440" tIns="45720" rIns="91440" bIns="45720" anchor="t">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Abadi" panose="020B0604020104020204" pitchFamily="34" charset="0"/>
              </a:rPr>
              <a:t>Summary of methodologies</a:t>
            </a:r>
            <a:endParaRPr lang="en-US" sz="2400" b="1"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Data Collection and Wrangling</a:t>
            </a:r>
            <a:r>
              <a:rPr lang="zh-CN" altLang="en-US" sz="1800" dirty="0">
                <a:solidFill>
                  <a:schemeClr val="accent3">
                    <a:lumMod val="25000"/>
                  </a:schemeClr>
                </a:solidFill>
                <a:latin typeface="Abadi" panose="020B0604020104020204" pitchFamily="34" charset="0"/>
              </a:rPr>
              <a:t>：</a:t>
            </a:r>
            <a:endParaRPr lang="zh-CN" altLang="en-US" sz="1800" dirty="0">
              <a:solidFill>
                <a:schemeClr val="accent3">
                  <a:lumMod val="25000"/>
                </a:schemeClr>
              </a:solidFill>
              <a:latin typeface="Abadi" panose="020B0604020104020204" pitchFamily="34" charset="0"/>
            </a:endParaRPr>
          </a:p>
          <a:p>
            <a:pPr>
              <a:lnSpc>
                <a:spcPct val="100000"/>
              </a:lnSpc>
              <a:spcBef>
                <a:spcPts val="1400"/>
              </a:spcBef>
            </a:pPr>
            <a:r>
              <a:rPr lang="en-US" altLang="zh-CN" sz="1800" dirty="0">
                <a:solidFill>
                  <a:schemeClr val="accent3">
                    <a:lumMod val="25000"/>
                  </a:schemeClr>
                </a:solidFill>
                <a:latin typeface="Abadi" panose="020B0604020104020204" pitchFamily="34" charset="0"/>
              </a:rPr>
              <a:t>EDA and Visual analytics</a:t>
            </a:r>
            <a:endParaRPr lang="en-US" altLang="zh-CN" sz="1800" dirty="0">
              <a:solidFill>
                <a:schemeClr val="accent3">
                  <a:lumMod val="25000"/>
                </a:schemeClr>
              </a:solidFill>
              <a:latin typeface="Abadi" panose="020B0604020104020204" pitchFamily="34" charset="0"/>
            </a:endParaRPr>
          </a:p>
          <a:p>
            <a:pPr>
              <a:lnSpc>
                <a:spcPct val="100000"/>
              </a:lnSpc>
              <a:spcBef>
                <a:spcPts val="1400"/>
              </a:spcBef>
            </a:pPr>
            <a:r>
              <a:rPr lang="en-US" altLang="zh-CN" sz="1800" dirty="0">
                <a:solidFill>
                  <a:schemeClr val="accent3">
                    <a:lumMod val="25000"/>
                  </a:schemeClr>
                </a:solidFill>
                <a:latin typeface="Abadi" panose="020B0604020104020204" pitchFamily="34" charset="0"/>
              </a:rPr>
              <a:t>EDA and SQL</a:t>
            </a:r>
            <a:endParaRPr lang="en-US" altLang="zh-CN"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endParaRPr lang="en-US" altLang="zh-CN"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 Plotly Dash dashboard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required predictive analysis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400" b="1" dirty="0">
                <a:solidFill>
                  <a:schemeClr val="accent3">
                    <a:lumMod val="25000"/>
                  </a:schemeClr>
                </a:solidFill>
                <a:latin typeface="Abadi" panose="020B0604020104020204" pitchFamily="34" charset="0"/>
              </a:rPr>
              <a:t>Summary of all results</a:t>
            </a:r>
            <a:endParaRPr lang="en-US" sz="2400" b="1"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Both achive the requirements and peform well</a:t>
            </a:r>
            <a:endParaRPr lang="en-US" sz="20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956945" y="3613785"/>
            <a:ext cx="9372600" cy="1790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385695" y="3138170"/>
            <a:ext cx="5340985" cy="34505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003300" y="3830320"/>
            <a:ext cx="8930640" cy="2346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220470" y="3549650"/>
            <a:ext cx="6299835" cy="27952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08660" y="1435100"/>
            <a:ext cx="9745345" cy="4783455"/>
          </a:xfrm>
          <a:prstGeom prst="rect">
            <a:avLst/>
          </a:prstGeom>
        </p:spPr>
        <p:txBody>
          <a:bodyPr lIns="91440" tIns="45720" rIns="91440" bIns="45720" anchor="t">
            <a:normAutofit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pPr lvl="1"/>
            <a:r>
              <a:rPr lang="en-US"/>
              <a:t>I found that the launch sites are both near the coast lines.</a:t>
            </a: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5300" dirty="0">
                <a:solidFill>
                  <a:srgbClr val="0B49CB"/>
                </a:solidFill>
                <a:latin typeface="Abadi"/>
              </a:rPr>
              <a:t>Each launch site on the site map</a:t>
            </a:r>
            <a:r>
              <a:rPr lang="en-US" dirty="0">
                <a:solidFill>
                  <a:srgbClr val="0B49CB"/>
                </a:solidFill>
                <a:latin typeface="Abadi"/>
              </a:rPr>
              <a:t>&gt;</a:t>
            </a:r>
            <a:endParaRPr lang="en-US" dirty="0">
              <a:solidFill>
                <a:srgbClr val="0B49CB"/>
              </a:solidFill>
              <a:latin typeface="Abadi"/>
            </a:endParaRPr>
          </a:p>
        </p:txBody>
      </p:sp>
      <p:pic>
        <p:nvPicPr>
          <p:cNvPr id="4" name="图片 3"/>
          <p:cNvPicPr>
            <a:picLocks noChangeAspect="1"/>
          </p:cNvPicPr>
          <p:nvPr/>
        </p:nvPicPr>
        <p:blipFill>
          <a:blip r:embed="rId2"/>
          <a:stretch>
            <a:fillRect/>
          </a:stretch>
        </p:blipFill>
        <p:spPr>
          <a:xfrm>
            <a:off x="3305810" y="2922905"/>
            <a:ext cx="3561715" cy="20942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55420"/>
            <a:ext cx="9745345" cy="4972050"/>
          </a:xfrm>
          <a:prstGeom prst="rect">
            <a:avLst/>
          </a:prstGeom>
        </p:spPr>
        <p:txBody>
          <a:bodyPr lIns="91440" tIns="45720" rIns="91440" bIns="45720" anchor="t">
            <a:normAutofit fontScale="900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KsC LC-39A  sites has higher success rate than others</a:t>
            </a: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&lt;Color for every Launch Sites&gt;</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3212465" y="2729230"/>
            <a:ext cx="2883535" cy="22580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42010" y="1363980"/>
            <a:ext cx="8597900" cy="528193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lnSpc>
                <a:spcPct val="100000"/>
              </a:lnSpc>
              <a:spcBef>
                <a:spcPts val="1400"/>
              </a:spcBef>
            </a:pPr>
            <a:r>
              <a:rPr lang="en-US" sz="1885">
                <a:solidFill>
                  <a:schemeClr val="accent3">
                    <a:lumMod val="25000"/>
                  </a:schemeClr>
                </a:solidFill>
                <a:latin typeface="Abadi" panose="020B0604020104020204" pitchFamily="34" charset="0"/>
              </a:rPr>
              <a:t>Using this Display function, it can easily decide the  comprehensive situations for a launch site.</a:t>
            </a:r>
            <a:endParaRPr lang="en-US" sz="1885">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 Distances between a launch site to its proximities&gt;</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462405" y="3429000"/>
            <a:ext cx="6697345" cy="15538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fontScale="90000" lnSpcReduction="1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lnSpc>
                <a:spcPct val="100000"/>
              </a:lnSpc>
              <a:spcBef>
                <a:spcPts val="1400"/>
              </a:spcBef>
            </a:pPr>
            <a:r>
              <a:rPr lang="en-US" sz="1885">
                <a:solidFill>
                  <a:schemeClr val="accent3">
                    <a:lumMod val="25000"/>
                  </a:schemeClr>
                </a:solidFill>
                <a:latin typeface="Abadi" panose="020B0604020104020204" pitchFamily="34" charset="0"/>
              </a:rPr>
              <a:t>CCAFS LC-40 has the highest success rate, and CCAFS SLC-40 has the lowest success rate</a:t>
            </a:r>
            <a:endParaRPr lang="en-US" sz="1885">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&lt;Pie chart of launch success count for all sites&gt;</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125980" y="2987040"/>
            <a:ext cx="7433945" cy="20288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1040765" y="1586230"/>
            <a:ext cx="9200515" cy="5040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400" b="1" dirty="0">
                <a:solidFill>
                  <a:schemeClr val="accent3">
                    <a:lumMod val="25000"/>
                  </a:schemeClr>
                </a:solidFill>
                <a:latin typeface="Abadi" panose="020B0604020104020204" pitchFamily="34" charset="0"/>
              </a:rPr>
              <a:t>Project background and context</a:t>
            </a:r>
            <a:endParaRPr lang="en-US" sz="2400" b="1"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endParaRPr lang="en-US" sz="2000" dirty="0">
              <a:solidFill>
                <a:schemeClr val="accent3">
                  <a:lumMod val="25000"/>
                </a:schemeClr>
              </a:solidFill>
              <a:latin typeface="Abadi" panose="020B0604020104020204" pitchFamily="34" charset="0"/>
            </a:endParaRP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400" b="1" dirty="0">
                <a:solidFill>
                  <a:schemeClr val="accent3">
                    <a:lumMod val="25000"/>
                  </a:schemeClr>
                </a:solidFill>
                <a:latin typeface="Abadi" panose="020B0604020104020204" pitchFamily="34" charset="0"/>
              </a:rPr>
              <a:t>Problems you want to find answers</a:t>
            </a:r>
            <a:endParaRPr lang="en-US" sz="2400" b="1"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I would like to figure out whats the differences between the success situations and failure situation and apply changes to improve the launch success rate.</a:t>
            </a:r>
            <a:endParaRPr lang="en-US" altLang="en-US" sz="20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r>
              <a:rPr lang="en-US"/>
              <a:t>Almost</a:t>
            </a:r>
            <a:r>
              <a:rPr lang="en-US"/>
              <a:t> three quarters of the Launches for CCAFS LC-40 was successful.</a:t>
            </a: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a:solidFill>
                  <a:schemeClr val="accent3">
                    <a:lumMod val="25000"/>
                  </a:schemeClr>
                </a:solidFill>
                <a:latin typeface="Abadi"/>
                <a:sym typeface="+mn-ea"/>
              </a:rPr>
              <a:t> Launch site with highest launch success rate</a:t>
            </a:r>
            <a:r>
              <a:rPr lang="en-US" dirty="0">
                <a:solidFill>
                  <a:srgbClr val="0B49CB"/>
                </a:solidFill>
                <a:latin typeface="Abadi"/>
              </a:rPr>
              <a:t>&gt;</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956435" y="3010535"/>
            <a:ext cx="7074535" cy="19818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11275"/>
            <a:ext cx="10414635" cy="5277485"/>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FT  performs good between 2k-4k,B4 seems no exact changes during different payloads.</a:t>
            </a:r>
            <a:endParaRPr lang="en-US" sz="1885">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&lt;Scatter plot for all sites&gt;</a:t>
            </a:r>
            <a:endParaRPr lang="en-US" dirty="0">
              <a:solidFill>
                <a:srgbClr val="0B49CB"/>
              </a:solidFill>
              <a:latin typeface="Abadi"/>
            </a:endParaRPr>
          </a:p>
        </p:txBody>
      </p:sp>
      <p:pic>
        <p:nvPicPr>
          <p:cNvPr id="4" name="图片 3"/>
          <p:cNvPicPr>
            <a:picLocks noChangeAspect="1"/>
          </p:cNvPicPr>
          <p:nvPr/>
        </p:nvPicPr>
        <p:blipFill>
          <a:blip r:embed="rId2"/>
          <a:stretch>
            <a:fillRect/>
          </a:stretch>
        </p:blipFill>
        <p:spPr>
          <a:xfrm>
            <a:off x="2174875" y="2491740"/>
            <a:ext cx="6539865" cy="22396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615" dirty="0">
                <a:solidFill>
                  <a:schemeClr val="accent3">
                    <a:lumMod val="25000"/>
                  </a:schemeClr>
                </a:solidFill>
                <a:latin typeface="Abadi" panose="020B0604020104020204" pitchFamily="34" charset="0"/>
              </a:rPr>
              <a:t>Decision Tree</a:t>
            </a:r>
            <a:endParaRPr lang="en-US" sz="1615"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文本框 1"/>
          <p:cNvSpPr txBox="1"/>
          <p:nvPr/>
        </p:nvSpPr>
        <p:spPr>
          <a:xfrm>
            <a:off x="6096000" y="2563495"/>
            <a:ext cx="6214110" cy="865505"/>
          </a:xfrm>
          <a:prstGeom prst="rect">
            <a:avLst/>
          </a:prstGeom>
          <a:noFill/>
        </p:spPr>
        <p:txBody>
          <a:bodyPr wrap="square" rtlCol="0">
            <a:noAutofit/>
          </a:bodyPr>
          <a:p>
            <a:r>
              <a:rPr lang="en-US" altLang="zh-CN"/>
              <a:t>Too tire to get a bar chart, just forgive me for this little shortcoming.</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346835" y="2914650"/>
            <a:ext cx="4281805" cy="3187065"/>
          </a:xfrm>
          <a:prstGeom prst="rect">
            <a:avLst/>
          </a:prstGeom>
        </p:spPr>
      </p:pic>
      <p:sp>
        <p:nvSpPr>
          <p:cNvPr id="3" name="文本框 2"/>
          <p:cNvSpPr txBox="1"/>
          <p:nvPr/>
        </p:nvSpPr>
        <p:spPr>
          <a:xfrm>
            <a:off x="6252210" y="3253105"/>
            <a:ext cx="5205730" cy="1198880"/>
          </a:xfrm>
          <a:prstGeom prst="rect">
            <a:avLst/>
          </a:prstGeom>
          <a:noFill/>
        </p:spPr>
        <p:txBody>
          <a:bodyPr wrap="square" rtlCol="0">
            <a:spAutoFit/>
          </a:bodyPr>
          <a:p>
            <a:r>
              <a:rPr lang="en-US" altLang="zh-CN"/>
              <a:t>It perform best in train set and all models perform the same on test sets.</a:t>
            </a:r>
            <a:endParaRPr lang="en-US" altLang="zh-CN"/>
          </a:p>
          <a:p>
            <a:endParaRPr lang="en-US" altLang="zh-CN"/>
          </a:p>
          <a:p>
            <a:r>
              <a:rPr lang="en-US" altLang="zh-CN"/>
              <a:t>we dont have enough test data i guess.</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151128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 This projects inclueded all the basic skills for a Data scientist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2 Using webscraping and requets function, we get the initial data and wash the format for the further processing.</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3 Using the different charts and Dashboards, making the results clear, we can easily see the significants of different features.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4 By acheving different methods and using GridSearchCV to find the best parameters, we get the best model for the final results.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19455" y="1349375"/>
            <a:ext cx="10958830" cy="52120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By importing request and relevant libraries, i collected the requied data by Web scrapling and using the requests function with url successfully.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Clean the missing value by using the mean values to fill. Define the ‘class’ feature to identify whether succeed or not of the launch</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By builing mutiple models,using GridSearchCV to fit best parameters and evaulate the abilities by using score and metrix functions in test set.</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19211" y="46626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381000" y="3865245"/>
            <a:ext cx="3689985" cy="1699895"/>
          </a:xfrm>
          <a:prstGeom prst="rect">
            <a:avLst/>
          </a:prstGeom>
        </p:spPr>
      </p:pic>
      <p:sp>
        <p:nvSpPr>
          <p:cNvPr id="3" name="文本框 2"/>
          <p:cNvSpPr txBox="1"/>
          <p:nvPr/>
        </p:nvSpPr>
        <p:spPr>
          <a:xfrm>
            <a:off x="502920" y="3220085"/>
            <a:ext cx="3446145" cy="645160"/>
          </a:xfrm>
          <a:prstGeom prst="rect">
            <a:avLst/>
          </a:prstGeom>
          <a:noFill/>
        </p:spPr>
        <p:txBody>
          <a:bodyPr wrap="square" rtlCol="0">
            <a:spAutoFit/>
          </a:bodyPr>
          <a:p>
            <a:r>
              <a:rPr lang="en-US" altLang="zh-CN"/>
              <a:t>1. </a:t>
            </a:r>
            <a:r>
              <a:rPr lang="zh-CN" altLang="en-US"/>
              <a:t>GET request</a:t>
            </a:r>
            <a:r>
              <a:rPr lang="en-US" altLang="zh-CN"/>
              <a:t> for the Space Launch Site</a:t>
            </a:r>
            <a:endParaRPr lang="en-US" altLang="zh-CN"/>
          </a:p>
        </p:txBody>
      </p:sp>
      <p:pic>
        <p:nvPicPr>
          <p:cNvPr id="4" name="图片 3"/>
          <p:cNvPicPr>
            <a:picLocks noChangeAspect="1"/>
          </p:cNvPicPr>
          <p:nvPr/>
        </p:nvPicPr>
        <p:blipFill>
          <a:blip r:embed="rId3"/>
          <a:stretch>
            <a:fillRect/>
          </a:stretch>
        </p:blipFill>
        <p:spPr>
          <a:xfrm>
            <a:off x="4451985" y="3865245"/>
            <a:ext cx="3583940" cy="1831975"/>
          </a:xfrm>
          <a:prstGeom prst="rect">
            <a:avLst/>
          </a:prstGeom>
        </p:spPr>
      </p:pic>
      <p:sp>
        <p:nvSpPr>
          <p:cNvPr id="7" name="文本框 6"/>
          <p:cNvSpPr txBox="1"/>
          <p:nvPr/>
        </p:nvSpPr>
        <p:spPr>
          <a:xfrm>
            <a:off x="4451985" y="3044190"/>
            <a:ext cx="3982085" cy="645160"/>
          </a:xfrm>
          <a:prstGeom prst="rect">
            <a:avLst/>
          </a:prstGeom>
          <a:noFill/>
        </p:spPr>
        <p:txBody>
          <a:bodyPr wrap="square" rtlCol="0">
            <a:spAutoFit/>
          </a:bodyPr>
          <a:p>
            <a:r>
              <a:rPr lang="en-US" altLang="zh-CN"/>
              <a:t>2. </a:t>
            </a:r>
            <a:r>
              <a:rPr lang="zh-CN" altLang="en-US"/>
              <a:t>Filter the dataframe to only include Falcon 9 launches</a:t>
            </a:r>
            <a:endParaRPr lang="zh-CN" altLang="en-US"/>
          </a:p>
        </p:txBody>
      </p:sp>
      <p:sp>
        <p:nvSpPr>
          <p:cNvPr id="8" name="文本框 7"/>
          <p:cNvSpPr txBox="1"/>
          <p:nvPr/>
        </p:nvSpPr>
        <p:spPr>
          <a:xfrm>
            <a:off x="8434070" y="3128010"/>
            <a:ext cx="3220085" cy="368300"/>
          </a:xfrm>
          <a:prstGeom prst="rect">
            <a:avLst/>
          </a:prstGeom>
          <a:noFill/>
        </p:spPr>
        <p:txBody>
          <a:bodyPr wrap="square" rtlCol="0">
            <a:spAutoFit/>
          </a:bodyPr>
          <a:p>
            <a:r>
              <a:rPr lang="en-US" altLang="zh-CN"/>
              <a:t>3. Dealing with Missing Values</a:t>
            </a:r>
            <a:endParaRPr lang="en-US" altLang="zh-CN"/>
          </a:p>
        </p:txBody>
      </p:sp>
      <p:pic>
        <p:nvPicPr>
          <p:cNvPr id="9" name="图片 8"/>
          <p:cNvPicPr>
            <a:picLocks noChangeAspect="1"/>
          </p:cNvPicPr>
          <p:nvPr/>
        </p:nvPicPr>
        <p:blipFill>
          <a:blip r:embed="rId4"/>
          <a:stretch>
            <a:fillRect/>
          </a:stretch>
        </p:blipFill>
        <p:spPr>
          <a:xfrm>
            <a:off x="8253730" y="3824605"/>
            <a:ext cx="3633470" cy="18726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panose="020F0502020204030204"/>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5781040" y="1659255"/>
            <a:ext cx="5676900" cy="2515870"/>
          </a:xfrm>
          <a:prstGeom prst="rect">
            <a:avLst/>
          </a:prstGeom>
        </p:spPr>
      </p:pic>
      <p:sp>
        <p:nvSpPr>
          <p:cNvPr id="7" name="文本框 6"/>
          <p:cNvSpPr txBox="1"/>
          <p:nvPr/>
        </p:nvSpPr>
        <p:spPr>
          <a:xfrm>
            <a:off x="5895340" y="4549775"/>
            <a:ext cx="5562600" cy="1198880"/>
          </a:xfrm>
          <a:prstGeom prst="rect">
            <a:avLst/>
          </a:prstGeom>
          <a:noFill/>
        </p:spPr>
        <p:txBody>
          <a:bodyPr wrap="square" rtlCol="0">
            <a:spAutoFit/>
          </a:bodyPr>
          <a:p>
            <a:r>
              <a:rPr lang="zh-CN" altLang="en-US"/>
              <a:t>https://github.com/MaYangle/IBM-Data-Science/blob/main/Applied%20Data%20Science%20Capstone/Collecting%20the%20Data/jupyter-labs-spacex-data-collection-api.ipynb</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https://github.com/MaYangle/IBM-Data-Science/blob/main/Applied%20Data%20Science%20Capstone/Collecting%20the%20Data/jupyter-labs-webscraping.ipynb</a:t>
            </a:r>
            <a:endParaRPr lang="en-US">
              <a:cs typeface="Calibri" panose="020F0502020204030204"/>
            </a:endParaRPr>
          </a:p>
        </p:txBody>
      </p:sp>
      <p:pic>
        <p:nvPicPr>
          <p:cNvPr id="5" name="图片 4"/>
          <p:cNvPicPr>
            <a:picLocks noChangeAspect="1"/>
          </p:cNvPicPr>
          <p:nvPr/>
        </p:nvPicPr>
        <p:blipFill>
          <a:blip r:embed="rId2"/>
          <a:stretch>
            <a:fillRect/>
          </a:stretch>
        </p:blipFill>
        <p:spPr>
          <a:xfrm>
            <a:off x="5888990" y="1792605"/>
            <a:ext cx="5481955" cy="2419350"/>
          </a:xfrm>
          <a:prstGeom prst="rect">
            <a:avLst/>
          </a:prstGeom>
        </p:spPr>
      </p:pic>
      <p:sp>
        <p:nvSpPr>
          <p:cNvPr id="7" name="文本框 6"/>
          <p:cNvSpPr txBox="1"/>
          <p:nvPr/>
        </p:nvSpPr>
        <p:spPr>
          <a:xfrm>
            <a:off x="6096000" y="4478020"/>
            <a:ext cx="5133975" cy="1198880"/>
          </a:xfrm>
          <a:prstGeom prst="rect">
            <a:avLst/>
          </a:prstGeom>
          <a:noFill/>
        </p:spPr>
        <p:txBody>
          <a:bodyPr wrap="square" rtlCol="0">
            <a:spAutoFit/>
          </a:bodyPr>
          <a:p>
            <a:r>
              <a:rPr lang="zh-CN" altLang="en-US"/>
              <a:t>https://github.com/MaYangle/IBM-Data-Science/blob/main/Applied%20Data%20Science%20Capstone/Collecting%20the%20Data/jupyter-labs-webscraping.ipynb</a:t>
            </a:r>
            <a:endParaRPr lang="zh-CN" altLang="en-US"/>
          </a:p>
        </p:txBody>
      </p:sp>
    </p:spTree>
  </p:cSld>
  <p:clrMapOvr>
    <a:masterClrMapping/>
  </p:clrMapOvr>
</p:sld>
</file>

<file path=ppt/tags/tag4.xml><?xml version="1.0" encoding="utf-8"?>
<p:tagLst xmlns:p="http://schemas.openxmlformats.org/presentationml/2006/main">
  <p:tag name="commondata" val="eyJoZGlkIjoiZWY4YjVjYmVhZjg5MTI4NDI4YTgxYTJkNjAzNmQ1ZDE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13593</Words>
  <Application>WPS 演示</Application>
  <PresentationFormat>Widescreen</PresentationFormat>
  <Paragraphs>456</Paragraphs>
  <Slides>47</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宋体</vt:lpstr>
      <vt:lpstr>Wingdings</vt:lpstr>
      <vt:lpstr>Abadi</vt:lpstr>
      <vt:lpstr>Segoe Print</vt:lpstr>
      <vt:lpstr>IBM Plex Mono SemiBold</vt:lpstr>
      <vt:lpstr>Yu Gothic UI Semibold</vt:lpstr>
      <vt:lpstr>Abadi</vt:lpstr>
      <vt:lpstr>SF Pro</vt:lpstr>
      <vt:lpstr>Arial</vt:lpstr>
      <vt:lpstr>IBM Plex Mono Text</vt:lpstr>
      <vt:lpstr>NumberOnly</vt:lpstr>
      <vt:lpstr>Calibri</vt:lpstr>
      <vt:lpstr>微软雅黑</vt:lpstr>
      <vt:lpstr>Arial Unicode MS</vt:lpstr>
      <vt:lpstr>等线</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沉默</cp:lastModifiedBy>
  <cp:revision>222</cp:revision>
  <dcterms:created xsi:type="dcterms:W3CDTF">2021-04-29T18:58:00Z</dcterms:created>
  <dcterms:modified xsi:type="dcterms:W3CDTF">2024-07-31T08:03:38Z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D3BE0B46DC804185B5518C8EB979D58A_12</vt:lpwstr>
  </property>
  <property fmtid="{D5CDD505-2E9C-101B-9397-08002B2CF9AE}" pid="4" name="KSOProductBuildVer">
    <vt:lpwstr>2052-12.1.0.17813</vt:lpwstr>
  </property>
</Properties>
</file>